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384" r:id="rId2"/>
    <p:sldId id="256" r:id="rId3"/>
    <p:sldId id="257" r:id="rId4"/>
    <p:sldId id="258" r:id="rId5"/>
    <p:sldId id="259" r:id="rId6"/>
    <p:sldId id="260" r:id="rId7"/>
    <p:sldId id="261" r:id="rId8"/>
    <p:sldId id="269" r:id="rId9"/>
    <p:sldId id="270" r:id="rId10"/>
    <p:sldId id="385" r:id="rId11"/>
    <p:sldId id="271" r:id="rId12"/>
    <p:sldId id="272" r:id="rId13"/>
    <p:sldId id="273" r:id="rId14"/>
    <p:sldId id="315" r:id="rId15"/>
    <p:sldId id="386" r:id="rId16"/>
    <p:sldId id="387" r:id="rId17"/>
    <p:sldId id="388" r:id="rId18"/>
    <p:sldId id="389" r:id="rId19"/>
    <p:sldId id="390" r:id="rId20"/>
    <p:sldId id="391" r:id="rId21"/>
    <p:sldId id="392" r:id="rId22"/>
    <p:sldId id="39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90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5F5E6-63D3-474E-A4FB-38FC85C28B4F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2175C-31E3-5849-97E8-BEA087BF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5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BA24C-A276-044A-BA1C-F821301809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8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4E71-554D-2A4B-9318-E4222BD0AE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262C8-8051-3349-BE8A-173C4041D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40582-8363-3044-AC53-66682292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72124-CD23-9941-BE19-745914C5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B651F-9A4E-3746-BE93-37786726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92E1-8579-AF4F-B80E-45799735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43F393-DC12-DC41-B90E-A050C64A6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DA404-89CB-904D-825F-788ACA6F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515E8-BAA0-2147-A30F-5D599191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EFA12-5C78-E04E-83D8-0EF92A03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68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6058BB-DF6F-5146-AF5B-2FF70BD21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C8DCB-D7F5-1F45-88CB-161220F35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C4F64-1022-1A4F-9B53-E16C90B3D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3C154-71AB-CB4F-AF5C-F619A499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039E9-D051-B94C-ABD8-64467C74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1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6F9B-C69F-BA44-892B-4C6D2702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2BE9-8042-C747-92E1-0385D5706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51C46-4017-3A44-8AF5-011A0EAE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A9F1D-7F93-3B42-9041-A9D32405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FE17F-A607-054B-A7A0-A83E304F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0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21C8-324E-AA4B-9EB0-3C14E86A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02141-5AA6-3C41-A9BE-C0E807D3F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BDBCB-6210-094B-9036-BEF31383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DFA30-27DB-4A43-9A81-406BF1642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28ACC-E540-5A40-9C38-DBA9438B5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37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2CC1-A5A1-B748-B4A9-48F4C73F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3D6C3-5FE8-DA48-ADFC-7C38629C53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25212A-082A-9340-BC1F-35B9A5C36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93EE5-D4A4-D547-9E7B-36A96B07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BF062-8EA0-3241-B1DC-6D817816B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D22A1-F787-F848-894A-D0F489E9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55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547E-ABFE-F442-BB41-AAB166460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6687F-742F-544C-8F3F-CF9F0A731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5DF3D-0911-104B-8F02-0EDB37EBB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B1F49C-EE09-AE40-AD25-61BF825D0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F072C-64B2-0D4D-8C34-42EB4E74D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9180B8-92ED-DC4C-A203-2F3E363C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47892A-E4C8-5D47-8057-92980216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F1E58-DE76-6249-B37D-521E5A9F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5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097B-1B54-B54A-AEB2-A8143D9E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2E035-A37D-EC4E-90DF-E3785642A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F55D1-EDC0-8C4A-8BDF-F36384959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AE815-9FE6-8046-B931-C82D1F7F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9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52C0B0-C6F5-1040-8225-61A949CE6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ACD7A-FB9E-8D4D-8776-92802D2E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C16F6-8048-1E4B-9A8E-25B0D067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3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C073-6B57-4746-AD2A-7D5B52D6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BA77-8492-E74C-8559-2961EBBE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B0DEF2-52F2-C644-952A-E6E2C0A88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0F8A8-D39A-F34F-ADDF-94F6642E0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C4A7F-7E39-9C4D-890E-588B0A9D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1B6E6-B560-7149-BEF0-1E5AE417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4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77D84-C50D-D54B-868B-C61CE6FA0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AA79A3-8A99-264F-A815-49C2E0D56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42927-BE9A-B248-9657-235A8A656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0842F-1419-5744-966F-6ED917E8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13/05/2024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F01DC-818E-3440-A42D-6C0697CC1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E0151-33B9-BE44-AB5A-CF90F841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62055-39C5-7342-8AED-A97A71D6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8AD2-FA9C-8845-95EF-F96A02675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D99A8-2CDB-6043-A63E-4B525D0FBF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13/05/2024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3823E-2A48-774C-89CD-C6D1FCE82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49297-6FF5-2E4E-9646-F8FBBC368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880C0-CD38-0641-9789-6F657146F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0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tt08r@ecs.soton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775606" y="4509040"/>
            <a:ext cx="6400800" cy="1752600"/>
          </a:xfrm>
        </p:spPr>
        <p:txBody>
          <a:bodyPr/>
          <a:lstStyle/>
          <a:p>
            <a:r>
              <a:rPr lang="en-US" dirty="0"/>
              <a:t>Long Tran-Thanh</a:t>
            </a:r>
          </a:p>
          <a:p>
            <a:r>
              <a:rPr lang="en-US" dirty="0">
                <a:hlinkClick r:id="rId3"/>
              </a:rPr>
              <a:t>long.tran-thanh@warwick.ac.uk</a:t>
            </a:r>
            <a:endParaRPr lang="en-US" dirty="0"/>
          </a:p>
          <a:p>
            <a:r>
              <a:rPr lang="en-US" dirty="0"/>
              <a:t>University of Warwick, UK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72856" y="887545"/>
            <a:ext cx="9486377" cy="2991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/>
              <a:t>Introduction to Reinforcement Learning</a:t>
            </a:r>
          </a:p>
          <a:p>
            <a:endParaRPr lang="en-US" dirty="0"/>
          </a:p>
          <a:p>
            <a:r>
              <a:rPr lang="en-US" sz="3900" dirty="0"/>
              <a:t>A mini course @ HCMUS, Vietnam</a:t>
            </a:r>
          </a:p>
          <a:p>
            <a:br>
              <a:rPr lang="en-US" sz="3900" dirty="0"/>
            </a:br>
            <a:r>
              <a:rPr lang="en-US" sz="3600"/>
              <a:t>Lectures 7-9</a:t>
            </a:r>
            <a:endParaRPr lang="en-US" sz="3900" dirty="0"/>
          </a:p>
        </p:txBody>
      </p:sp>
    </p:spTree>
    <p:extLst>
      <p:ext uri="{BB962C8B-B14F-4D97-AF65-F5344CB8AC3E}">
        <p14:creationId xmlns:p14="http://schemas.microsoft.com/office/powerpoint/2010/main" val="1963145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A9E69C-476E-4345-AD16-F35E3E6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83" y="131926"/>
            <a:ext cx="8567736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SVN-Gilroy SemiBold" pitchFamily="2" charset="77"/>
              </a:rPr>
              <a:t>LLM Agent Model</a:t>
            </a:r>
            <a:endParaRPr lang="en-VN" sz="3600" dirty="0">
              <a:latin typeface="SVN-Gilroy SemiBold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6D66A-847E-194D-803C-6A66B9FD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C1773-E973-AB40-AB6B-98ACD7A4A0F4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homer_brain.jpg">
            <a:extLst>
              <a:ext uri="{FF2B5EF4-FFF2-40B4-BE49-F238E27FC236}">
                <a16:creationId xmlns:a16="http://schemas.microsoft.com/office/drawing/2014/main" id="{1EC354EC-D1D2-534F-A3A3-B024259F9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30" y="1219391"/>
            <a:ext cx="2500098" cy="187507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3EE1B7-0C52-5D4C-A952-6CA62C356E9A}"/>
              </a:ext>
            </a:extLst>
          </p:cNvPr>
          <p:cNvGrpSpPr/>
          <p:nvPr/>
        </p:nvGrpSpPr>
        <p:grpSpPr>
          <a:xfrm>
            <a:off x="7840540" y="740350"/>
            <a:ext cx="1997498" cy="940795"/>
            <a:chOff x="5690988" y="945456"/>
            <a:chExt cx="2663330" cy="12543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43EF25-1BF2-2D44-BB0B-FE196B59E175}"/>
                </a:ext>
              </a:extLst>
            </p:cNvPr>
            <p:cNvGrpSpPr/>
            <p:nvPr/>
          </p:nvGrpSpPr>
          <p:grpSpPr>
            <a:xfrm>
              <a:off x="6553266" y="945456"/>
              <a:ext cx="1801052" cy="1254393"/>
              <a:chOff x="6537588" y="945456"/>
              <a:chExt cx="1801052" cy="1254393"/>
            </a:xfrm>
          </p:grpSpPr>
          <p:pic>
            <p:nvPicPr>
              <p:cNvPr id="10" name="Picture 9" descr="gears.png">
                <a:extLst>
                  <a:ext uri="{FF2B5EF4-FFF2-40B4-BE49-F238E27FC236}">
                    <a16:creationId xmlns:a16="http://schemas.microsoft.com/office/drawing/2014/main" id="{B6AD65E8-B804-0648-B962-8DA6BC633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652" y="1008176"/>
                <a:ext cx="1160758" cy="1095055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13D31F-5E6D-314F-AAEE-43AB19D4C45F}"/>
                  </a:ext>
                </a:extLst>
              </p:cNvPr>
              <p:cNvSpPr/>
              <p:nvPr/>
            </p:nvSpPr>
            <p:spPr>
              <a:xfrm>
                <a:off x="6537588" y="945456"/>
                <a:ext cx="1801052" cy="1254393"/>
              </a:xfrm>
              <a:prstGeom prst="ellipse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E75BA96-B4C6-714A-83CB-4FB023B5AACD}"/>
                </a:ext>
              </a:extLst>
            </p:cNvPr>
            <p:cNvSpPr/>
            <p:nvPr/>
          </p:nvSpPr>
          <p:spPr>
            <a:xfrm rot="19988395">
              <a:off x="5690988" y="1784475"/>
              <a:ext cx="909304" cy="26655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B5E31F-0224-C44C-9F42-48ACD6BBE306}"/>
              </a:ext>
            </a:extLst>
          </p:cNvPr>
          <p:cNvGrpSpPr/>
          <p:nvPr/>
        </p:nvGrpSpPr>
        <p:grpSpPr>
          <a:xfrm>
            <a:off x="2185115" y="1327301"/>
            <a:ext cx="2390775" cy="1914525"/>
            <a:chOff x="422593" y="2069747"/>
            <a:chExt cx="3187700" cy="2552700"/>
          </a:xfrm>
        </p:grpSpPr>
        <p:pic>
          <p:nvPicPr>
            <p:cNvPr id="13" name="Picture 12" descr="cloud.png">
              <a:extLst>
                <a:ext uri="{FF2B5EF4-FFF2-40B4-BE49-F238E27FC236}">
                  <a16:creationId xmlns:a16="http://schemas.microsoft.com/office/drawing/2014/main" id="{90CB3802-84BC-8947-87E5-F82F0996E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93" y="2069747"/>
              <a:ext cx="3187700" cy="2552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2AB765-FBD8-F347-9D82-49880949CD86}"/>
                </a:ext>
              </a:extLst>
            </p:cNvPr>
            <p:cNvSpPr txBox="1"/>
            <p:nvPr/>
          </p:nvSpPr>
          <p:spPr>
            <a:xfrm>
              <a:off x="1197964" y="3004434"/>
              <a:ext cx="1713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dirty="0">
                  <a:latin typeface="Calibri" panose="020F0502020204030204"/>
                </a:rPr>
                <a:t>Environment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4F7143-84E7-1443-940B-6066A63E00AB}"/>
              </a:ext>
            </a:extLst>
          </p:cNvPr>
          <p:cNvGrpSpPr/>
          <p:nvPr/>
        </p:nvGrpSpPr>
        <p:grpSpPr>
          <a:xfrm>
            <a:off x="4713018" y="1394456"/>
            <a:ext cx="1481540" cy="429517"/>
            <a:chOff x="3057147" y="2304947"/>
            <a:chExt cx="1975386" cy="572688"/>
          </a:xfrm>
        </p:grpSpPr>
        <p:sp>
          <p:nvSpPr>
            <p:cNvPr id="16" name="Curved Down Arrow 15">
              <a:extLst>
                <a:ext uri="{FF2B5EF4-FFF2-40B4-BE49-F238E27FC236}">
                  <a16:creationId xmlns:a16="http://schemas.microsoft.com/office/drawing/2014/main" id="{3504FFBA-5C80-F04E-ABB5-2C2EAAEC04A8}"/>
                </a:ext>
              </a:extLst>
            </p:cNvPr>
            <p:cNvSpPr/>
            <p:nvPr/>
          </p:nvSpPr>
          <p:spPr>
            <a:xfrm>
              <a:off x="3057147" y="2304947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7121FC-8894-124A-9C4C-BF562C7504FB}"/>
                </a:ext>
              </a:extLst>
            </p:cNvPr>
            <p:cNvSpPr txBox="1"/>
            <p:nvPr/>
          </p:nvSpPr>
          <p:spPr>
            <a:xfrm>
              <a:off x="3296258" y="2415970"/>
              <a:ext cx="1483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dirty="0">
                  <a:latin typeface="Calibri" panose="020F0502020204030204"/>
                </a:rPr>
                <a:t>Perception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D05863-D9AC-AA4F-8AC8-6E7E84FE52C9}"/>
              </a:ext>
            </a:extLst>
          </p:cNvPr>
          <p:cNvGrpSpPr/>
          <p:nvPr/>
        </p:nvGrpSpPr>
        <p:grpSpPr>
          <a:xfrm>
            <a:off x="4674457" y="2597397"/>
            <a:ext cx="1481540" cy="394062"/>
            <a:chOff x="3084123" y="4097031"/>
            <a:chExt cx="1975386" cy="525416"/>
          </a:xfrm>
        </p:grpSpPr>
        <p:sp>
          <p:nvSpPr>
            <p:cNvPr id="19" name="Curved Down Arrow 18">
              <a:extLst>
                <a:ext uri="{FF2B5EF4-FFF2-40B4-BE49-F238E27FC236}">
                  <a16:creationId xmlns:a16="http://schemas.microsoft.com/office/drawing/2014/main" id="{343F7E5A-F3EB-1842-A0A0-3537F5C9F625}"/>
                </a:ext>
              </a:extLst>
            </p:cNvPr>
            <p:cNvSpPr/>
            <p:nvPr/>
          </p:nvSpPr>
          <p:spPr>
            <a:xfrm rot="10800000">
              <a:off x="3084123" y="4136369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AE9174-1323-9949-8B0C-944440E8891B}"/>
                </a:ext>
              </a:extLst>
            </p:cNvPr>
            <p:cNvSpPr txBox="1"/>
            <p:nvPr/>
          </p:nvSpPr>
          <p:spPr>
            <a:xfrm>
              <a:off x="3629083" y="4097031"/>
              <a:ext cx="9836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dirty="0">
                  <a:latin typeface="Calibri" panose="020F0502020204030204"/>
                </a:rPr>
                <a:t>Action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1B9AB6-8B12-484D-97B9-E998A7EAA24D}"/>
              </a:ext>
            </a:extLst>
          </p:cNvPr>
          <p:cNvGrpSpPr/>
          <p:nvPr/>
        </p:nvGrpSpPr>
        <p:grpSpPr>
          <a:xfrm>
            <a:off x="2350453" y="4539642"/>
            <a:ext cx="1350789" cy="940795"/>
            <a:chOff x="6537588" y="945456"/>
            <a:chExt cx="1801052" cy="1254393"/>
          </a:xfrm>
        </p:grpSpPr>
        <p:pic>
          <p:nvPicPr>
            <p:cNvPr id="22" name="Picture 21" descr="gears.png">
              <a:extLst>
                <a:ext uri="{FF2B5EF4-FFF2-40B4-BE49-F238E27FC236}">
                  <a16:creationId xmlns:a16="http://schemas.microsoft.com/office/drawing/2014/main" id="{1B616745-21AD-AD4C-90CB-D37CC472F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3652" y="1008176"/>
              <a:ext cx="1160758" cy="1095055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44ED958-0BD1-674F-B47C-4F34630720B5}"/>
                </a:ext>
              </a:extLst>
            </p:cNvPr>
            <p:cNvSpPr/>
            <p:nvPr/>
          </p:nvSpPr>
          <p:spPr>
            <a:xfrm>
              <a:off x="6537588" y="945456"/>
              <a:ext cx="1801052" cy="1254393"/>
            </a:xfrm>
            <a:prstGeom prst="ellipse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sp>
        <p:nvSpPr>
          <p:cNvPr id="44" name="Equal 49">
            <a:extLst>
              <a:ext uri="{FF2B5EF4-FFF2-40B4-BE49-F238E27FC236}">
                <a16:creationId xmlns:a16="http://schemas.microsoft.com/office/drawing/2014/main" id="{7EE66197-1996-924A-A490-D447176E2136}"/>
              </a:ext>
            </a:extLst>
          </p:cNvPr>
          <p:cNvSpPr/>
          <p:nvPr/>
        </p:nvSpPr>
        <p:spPr>
          <a:xfrm>
            <a:off x="3837138" y="4838956"/>
            <a:ext cx="460859" cy="307817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0408C5-639F-7B4D-8941-F09FD1CCE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93" y="3326399"/>
            <a:ext cx="4362769" cy="3179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F5E170-A7BD-1540-B26B-28CD6EA0CB09}"/>
              </a:ext>
            </a:extLst>
          </p:cNvPr>
          <p:cNvSpPr txBox="1"/>
          <p:nvPr/>
        </p:nvSpPr>
        <p:spPr>
          <a:xfrm>
            <a:off x="4659993" y="5281047"/>
            <a:ext cx="188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RAG</a:t>
            </a:r>
            <a:r>
              <a:rPr lang="en-US" dirty="0"/>
              <a:t> = retrieval augmented generation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CE6F23-AE45-6D41-ABAE-FF8821C63499}"/>
              </a:ext>
            </a:extLst>
          </p:cNvPr>
          <p:cNvSpPr txBox="1"/>
          <p:nvPr/>
        </p:nvSpPr>
        <p:spPr>
          <a:xfrm>
            <a:off x="5448625" y="6385245"/>
            <a:ext cx="2408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(Courtesy of Nora </a:t>
            </a:r>
            <a:r>
              <a:rPr lang="en-US" sz="1600" dirty="0" err="1"/>
              <a:t>Kassner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764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7A83BF-D5E3-3449-810D-07D6A6F3D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97" y="136525"/>
            <a:ext cx="10442222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SVN-Gilroy SemiBold" pitchFamily="2" charset="77"/>
              </a:rPr>
              <a:t>LLM Agent Benchmark Frameworks</a:t>
            </a:r>
            <a:endParaRPr lang="en-VN" sz="3600" dirty="0">
              <a:latin typeface="SVN-Gilroy SemiBold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72E3CC-205E-4841-A453-1136FC05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97" y="1072623"/>
            <a:ext cx="11602596" cy="954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SVN-Gilroy" pitchFamily="2" charset="77"/>
              </a:rPr>
              <a:t>AgentBench</a:t>
            </a:r>
            <a:r>
              <a:rPr lang="en-GB" sz="2400" dirty="0">
                <a:latin typeface="SVN-Gilroy" pitchFamily="2" charset="77"/>
              </a:rPr>
              <a:t>: Liu </a:t>
            </a:r>
            <a:r>
              <a:rPr lang="en-GB" sz="2400" i="1" dirty="0">
                <a:latin typeface="SVN-Gilroy" pitchFamily="2" charset="77"/>
              </a:rPr>
              <a:t>et al.</a:t>
            </a:r>
            <a:r>
              <a:rPr lang="en-GB" sz="2400" dirty="0">
                <a:latin typeface="SVN-Gilroy" pitchFamily="2" charset="77"/>
              </a:rPr>
              <a:t> (2023)</a:t>
            </a:r>
            <a:endParaRPr lang="en-GB" sz="2000" dirty="0">
              <a:latin typeface="SVN-Gilroy" pitchFamily="2" charset="77"/>
            </a:endParaRPr>
          </a:p>
          <a:p>
            <a:endParaRPr lang="en-VN" sz="2400" dirty="0">
              <a:latin typeface="SVN-Gilroy" pitchFamily="2" charset="77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64BCC1D1-6754-4A40-8556-4C4812E2D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C1773-E973-AB40-AB6B-98ACD7A4A0F4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539BA-041F-BA43-A7E3-978D7F88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19" y="1694590"/>
            <a:ext cx="96266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01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E86176B-9B58-F447-B6B1-52DCCA09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98" y="136525"/>
            <a:ext cx="10442222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SVN-Gilroy SemiBold" pitchFamily="2" charset="77"/>
              </a:rPr>
              <a:t>LLM Agent Benchmark Frameworks (cont’d)</a:t>
            </a:r>
            <a:endParaRPr lang="en-VN" sz="3600" dirty="0">
              <a:latin typeface="SVN-Gilroy SemiBold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3F56DC-75C8-4C44-9D65-28ED71B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98" y="1022571"/>
            <a:ext cx="11602596" cy="954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latin typeface="SVN-Gilroy" pitchFamily="2" charset="77"/>
              </a:rPr>
              <a:t>AgentBench</a:t>
            </a:r>
            <a:r>
              <a:rPr lang="en-GB" sz="2400" dirty="0">
                <a:latin typeface="SVN-Gilroy" pitchFamily="2" charset="77"/>
              </a:rPr>
              <a:t>: Liu </a:t>
            </a:r>
            <a:r>
              <a:rPr lang="en-GB" sz="2400" i="1" dirty="0">
                <a:latin typeface="SVN-Gilroy" pitchFamily="2" charset="77"/>
              </a:rPr>
              <a:t>et al.</a:t>
            </a:r>
            <a:r>
              <a:rPr lang="en-GB" sz="2400" dirty="0">
                <a:latin typeface="SVN-Gilroy" pitchFamily="2" charset="77"/>
              </a:rPr>
              <a:t> (2023)</a:t>
            </a:r>
            <a:endParaRPr lang="en-GB" sz="2000" dirty="0">
              <a:latin typeface="SVN-Gilroy" pitchFamily="2" charset="77"/>
            </a:endParaRPr>
          </a:p>
          <a:p>
            <a:endParaRPr lang="en-VN" sz="2400" dirty="0">
              <a:latin typeface="SVN-Gilroy" pitchFamily="2" charset="77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1991413-0E39-F540-A7E6-26CBEF5A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C1773-E973-AB40-AB6B-98ACD7A4A0F4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5676A-1727-2B4F-A062-D19CE1C0C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27" y="1701373"/>
            <a:ext cx="10263938" cy="465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3D24E51-360A-CA42-8FC0-68143C90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C1773-E973-AB40-AB6B-98ACD7A4A0F4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B3386-E762-8D40-91F4-19374355C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9" y="543821"/>
            <a:ext cx="10350882" cy="581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8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3891-3C13-A540-88AF-5829C0C8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47317"/>
            <a:ext cx="10515600" cy="616182"/>
          </a:xfrm>
        </p:spPr>
        <p:txBody>
          <a:bodyPr>
            <a:normAutofit/>
          </a:bodyPr>
          <a:lstStyle/>
          <a:p>
            <a:r>
              <a:rPr lang="en-US" sz="3200" b="1" dirty="0"/>
              <a:t>LLM Agents in the Wild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F454-08E8-2F4D-9F6E-DF4E23AD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5263D-CBF0-D44B-AB9B-E4256B9093EA}"/>
              </a:ext>
            </a:extLst>
          </p:cNvPr>
          <p:cNvSpPr txBox="1"/>
          <p:nvPr/>
        </p:nvSpPr>
        <p:spPr>
          <a:xfrm>
            <a:off x="5404624" y="1211047"/>
            <a:ext cx="6593111" cy="304698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Exploit each other: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Deceive their human users/fellow agents (e.g., </a:t>
            </a:r>
            <a:r>
              <a:rPr lang="en-US" sz="2400" dirty="0">
                <a:solidFill>
                  <a:srgbClr val="FF0000"/>
                </a:solidFill>
              </a:rPr>
              <a:t>to steal their money</a:t>
            </a:r>
            <a:r>
              <a:rPr lang="en-US" sz="2400" dirty="0"/>
              <a:t>) (Scheurer </a:t>
            </a:r>
            <a:r>
              <a:rPr lang="en-US" sz="2400" i="1" dirty="0"/>
              <a:t>et al.</a:t>
            </a:r>
            <a:r>
              <a:rPr lang="en-US" sz="2400" dirty="0"/>
              <a:t>, ICLR workshop’24)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Without being caught </a:t>
            </a:r>
          </a:p>
          <a:p>
            <a:r>
              <a:rPr lang="en-US" sz="2400" dirty="0"/>
              <a:t>      (Wang </a:t>
            </a:r>
            <a:r>
              <a:rPr lang="en-US" sz="2400" i="1" dirty="0"/>
              <a:t>et al.</a:t>
            </a:r>
            <a:r>
              <a:rPr lang="en-US" sz="2400" dirty="0"/>
              <a:t>, ICML workshop’24)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89988C-6C03-9640-B0EC-7A9C71CCC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58" y="1118592"/>
            <a:ext cx="3602087" cy="33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8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F454-08E8-2F4D-9F6E-DF4E23AD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5263D-CBF0-D44B-AB9B-E4256B9093EA}"/>
              </a:ext>
            </a:extLst>
          </p:cNvPr>
          <p:cNvSpPr txBox="1"/>
          <p:nvPr/>
        </p:nvSpPr>
        <p:spPr>
          <a:xfrm>
            <a:off x="5319978" y="1225441"/>
            <a:ext cx="6123086" cy="156966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Selfish behaviour causes system collapse: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Piatti </a:t>
            </a:r>
            <a:r>
              <a:rPr lang="en-US" sz="2400" i="1" dirty="0"/>
              <a:t>et al.</a:t>
            </a:r>
            <a:r>
              <a:rPr lang="en-US" sz="2400" dirty="0"/>
              <a:t>, Arxiv’24 (e.g., </a:t>
            </a:r>
            <a:r>
              <a:rPr lang="en-US" sz="2400" dirty="0">
                <a:solidFill>
                  <a:srgbClr val="FF0000"/>
                </a:solidFill>
              </a:rPr>
              <a:t>financial system’s collapse</a:t>
            </a:r>
            <a:r>
              <a:rPr lang="en-US" sz="2400" dirty="0"/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7F8198-D495-C245-9CBC-59EE4CEF8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15" y="2822546"/>
            <a:ext cx="4097571" cy="358234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899F5F-25BD-6B42-88A3-81C10EDC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58" y="1118592"/>
            <a:ext cx="3602087" cy="335119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E7E9AC2-595E-B746-8F08-3718F40A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47317"/>
            <a:ext cx="10515600" cy="616182"/>
          </a:xfrm>
        </p:spPr>
        <p:txBody>
          <a:bodyPr>
            <a:normAutofit/>
          </a:bodyPr>
          <a:lstStyle/>
          <a:p>
            <a:r>
              <a:rPr lang="en-US" sz="3200" b="1" dirty="0"/>
              <a:t>LLM Agents in the Wild 2</a:t>
            </a:r>
          </a:p>
        </p:txBody>
      </p:sp>
    </p:spTree>
    <p:extLst>
      <p:ext uri="{BB962C8B-B14F-4D97-AF65-F5344CB8AC3E}">
        <p14:creationId xmlns:p14="http://schemas.microsoft.com/office/powerpoint/2010/main" val="1799483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F454-08E8-2F4D-9F6E-DF4E23AD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E9AC2-595E-B746-8F08-3718F40A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47317"/>
            <a:ext cx="10515600" cy="616182"/>
          </a:xfrm>
        </p:spPr>
        <p:txBody>
          <a:bodyPr>
            <a:normAutofit/>
          </a:bodyPr>
          <a:lstStyle/>
          <a:p>
            <a:r>
              <a:rPr lang="en-US" sz="3200" b="1" dirty="0"/>
              <a:t>Need for Aligning AI Agent </a:t>
            </a:r>
            <a:r>
              <a:rPr lang="en-US" sz="3200" b="1" dirty="0" err="1"/>
              <a:t>Behaviour</a:t>
            </a:r>
            <a:r>
              <a:rPr lang="en-US" sz="3200" b="1" dirty="0"/>
              <a:t> to Human Values</a:t>
            </a:r>
          </a:p>
        </p:txBody>
      </p:sp>
      <p:pic>
        <p:nvPicPr>
          <p:cNvPr id="1026" name="Picture 2" descr="Generated by ChatGPT">
            <a:extLst>
              <a:ext uri="{FF2B5EF4-FFF2-40B4-BE49-F238E27FC236}">
                <a16:creationId xmlns:a16="http://schemas.microsoft.com/office/drawing/2014/main" id="{633169D6-1915-3B4E-A50A-73D7D9967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22" y="1175506"/>
            <a:ext cx="10129024" cy="491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0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F454-08E8-2F4D-9F6E-DF4E23AD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E9AC2-595E-B746-8F08-3718F40A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47317"/>
            <a:ext cx="10515600" cy="616182"/>
          </a:xfrm>
        </p:spPr>
        <p:txBody>
          <a:bodyPr>
            <a:normAutofit/>
          </a:bodyPr>
          <a:lstStyle/>
          <a:p>
            <a:r>
              <a:rPr lang="en-US" sz="3200" b="1" dirty="0"/>
              <a:t>The Alignment Problem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41A869-90AE-604D-9908-8174BF549623}"/>
              </a:ext>
            </a:extLst>
          </p:cNvPr>
          <p:cNvGrpSpPr/>
          <p:nvPr/>
        </p:nvGrpSpPr>
        <p:grpSpPr>
          <a:xfrm>
            <a:off x="3204349" y="1203635"/>
            <a:ext cx="4605454" cy="858644"/>
            <a:chOff x="780585" y="2040673"/>
            <a:chExt cx="4605454" cy="858644"/>
          </a:xfrm>
        </p:grpSpPr>
        <p:sp>
          <p:nvSpPr>
            <p:cNvPr id="2" name="Round Diagonal Corner of Rectangle 1">
              <a:extLst>
                <a:ext uri="{FF2B5EF4-FFF2-40B4-BE49-F238E27FC236}">
                  <a16:creationId xmlns:a16="http://schemas.microsoft.com/office/drawing/2014/main" id="{654EFB2E-1E25-A341-B730-B6C99C95DA74}"/>
                </a:ext>
              </a:extLst>
            </p:cNvPr>
            <p:cNvSpPr/>
            <p:nvPr/>
          </p:nvSpPr>
          <p:spPr>
            <a:xfrm>
              <a:off x="780585" y="2040673"/>
              <a:ext cx="4605454" cy="858644"/>
            </a:xfrm>
            <a:prstGeom prst="round2Diag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C9B534-980A-D74B-8F92-2E68E7227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462" y="2266795"/>
              <a:ext cx="4457700" cy="4064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26B53CD-77BD-9D4C-8DC8-DA7D70B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93" y="3345443"/>
            <a:ext cx="9080500" cy="196850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A670F0C-5E7B-5F4C-816A-E2C372B88942}"/>
              </a:ext>
            </a:extLst>
          </p:cNvPr>
          <p:cNvSpPr/>
          <p:nvPr/>
        </p:nvSpPr>
        <p:spPr>
          <a:xfrm>
            <a:off x="5233871" y="2255024"/>
            <a:ext cx="546409" cy="9478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60ABB-CDA5-4148-B92A-25ECC1A5CAC9}"/>
              </a:ext>
            </a:extLst>
          </p:cNvPr>
          <p:cNvSpPr txBox="1"/>
          <p:nvPr/>
        </p:nvSpPr>
        <p:spPr>
          <a:xfrm>
            <a:off x="1397193" y="5743808"/>
            <a:ext cx="10515600" cy="46166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Target: chose the </a:t>
            </a:r>
            <a:r>
              <a:rPr lang="en-US" sz="2400" dirty="0">
                <a:solidFill>
                  <a:srgbClr val="FF0000"/>
                </a:solidFill>
              </a:rPr>
              <a:t>most human-like/ethical/fair/</a:t>
            </a:r>
            <a:r>
              <a:rPr lang="en-US" sz="2400" dirty="0" err="1">
                <a:solidFill>
                  <a:srgbClr val="FF0000"/>
                </a:solidFill>
              </a:rPr>
              <a:t>etc</a:t>
            </a:r>
            <a:r>
              <a:rPr lang="en-US" sz="2400" dirty="0">
                <a:solidFill>
                  <a:srgbClr val="FF0000"/>
                </a:solidFill>
              </a:rPr>
              <a:t> answer</a:t>
            </a:r>
          </a:p>
        </p:txBody>
      </p:sp>
    </p:spTree>
    <p:extLst>
      <p:ext uri="{BB962C8B-B14F-4D97-AF65-F5344CB8AC3E}">
        <p14:creationId xmlns:p14="http://schemas.microsoft.com/office/powerpoint/2010/main" val="257065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F454-08E8-2F4D-9F6E-DF4E23AD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18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E9AC2-595E-B746-8F08-3718F40A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47317"/>
            <a:ext cx="10515600" cy="616182"/>
          </a:xfrm>
        </p:spPr>
        <p:txBody>
          <a:bodyPr>
            <a:normAutofit/>
          </a:bodyPr>
          <a:lstStyle/>
          <a:p>
            <a:r>
              <a:rPr lang="en-US" sz="3200" b="1" dirty="0"/>
              <a:t>Enter the RLHF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F5680-8169-4A4D-BD90-CA749D8D70DB}"/>
              </a:ext>
            </a:extLst>
          </p:cNvPr>
          <p:cNvSpPr txBox="1"/>
          <p:nvPr/>
        </p:nvSpPr>
        <p:spPr>
          <a:xfrm>
            <a:off x="146824" y="751344"/>
            <a:ext cx="11718955" cy="341632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RLHF – Reinforcement Learning with Human Feedback</a:t>
            </a:r>
          </a:p>
          <a:p>
            <a:endParaRPr lang="en-US" sz="2400" b="1" dirty="0"/>
          </a:p>
          <a:p>
            <a:r>
              <a:rPr lang="en-US" sz="2400" dirty="0"/>
              <a:t>High level idea: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Dialog with LLM = 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(prompt, answer) = (state, action) //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Policy = LLM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Alignment with human </a:t>
            </a:r>
            <a:r>
              <a:rPr lang="en-US" sz="2400" dirty="0" err="1">
                <a:solidFill>
                  <a:srgbClr val="FF0000"/>
                </a:solidFill>
              </a:rPr>
              <a:t>behaviour</a:t>
            </a:r>
            <a:r>
              <a:rPr lang="en-US" sz="2400" dirty="0">
                <a:solidFill>
                  <a:srgbClr val="FF0000"/>
                </a:solidFill>
              </a:rPr>
              <a:t> = train on data of human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Learning optimal policy = training LLM with alignment</a:t>
            </a:r>
          </a:p>
        </p:txBody>
      </p:sp>
    </p:spTree>
    <p:extLst>
      <p:ext uri="{BB962C8B-B14F-4D97-AF65-F5344CB8AC3E}">
        <p14:creationId xmlns:p14="http://schemas.microsoft.com/office/powerpoint/2010/main" val="25870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F454-08E8-2F4D-9F6E-DF4E23AD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19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E9AC2-595E-B746-8F08-3718F40A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47317"/>
            <a:ext cx="10515600" cy="616182"/>
          </a:xfrm>
        </p:spPr>
        <p:txBody>
          <a:bodyPr>
            <a:normAutofit/>
          </a:bodyPr>
          <a:lstStyle/>
          <a:p>
            <a:r>
              <a:rPr lang="en-US" sz="3200" b="1" dirty="0"/>
              <a:t>Enter the RLHF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5E8DE-6D0F-4646-AC11-16EA67BD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4" y="849236"/>
            <a:ext cx="8136247" cy="4822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F6602-BD4D-074D-9B29-B957F87411CC}"/>
              </a:ext>
            </a:extLst>
          </p:cNvPr>
          <p:cNvSpPr txBox="1"/>
          <p:nvPr/>
        </p:nvSpPr>
        <p:spPr>
          <a:xfrm>
            <a:off x="7829550" y="663499"/>
            <a:ext cx="4215626" cy="267765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Key components: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A: Supervised fine-tuning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B: reward model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C: RL policy optimization</a:t>
            </a:r>
          </a:p>
        </p:txBody>
      </p:sp>
    </p:spTree>
    <p:extLst>
      <p:ext uri="{BB962C8B-B14F-4D97-AF65-F5344CB8AC3E}">
        <p14:creationId xmlns:p14="http://schemas.microsoft.com/office/powerpoint/2010/main" val="3502676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6024-6377-8146-8493-A54CC817B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732" y="1704703"/>
            <a:ext cx="9144000" cy="2387600"/>
          </a:xfrm>
        </p:spPr>
        <p:txBody>
          <a:bodyPr>
            <a:normAutofit/>
          </a:bodyPr>
          <a:lstStyle/>
          <a:p>
            <a:r>
              <a:rPr lang="en-GB" sz="500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RLHF + LLM Agents</a:t>
            </a:r>
            <a:endParaRPr lang="en-US" sz="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67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F454-08E8-2F4D-9F6E-DF4E23AD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20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E9AC2-595E-B746-8F08-3718F40A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47317"/>
            <a:ext cx="10515600" cy="616182"/>
          </a:xfrm>
        </p:spPr>
        <p:txBody>
          <a:bodyPr>
            <a:normAutofit/>
          </a:bodyPr>
          <a:lstStyle/>
          <a:p>
            <a:r>
              <a:rPr lang="en-US" sz="3200" b="1" dirty="0"/>
              <a:t>Steps in RLHF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F6602-BD4D-074D-9B29-B957F87411CC}"/>
              </a:ext>
            </a:extLst>
          </p:cNvPr>
          <p:cNvSpPr txBox="1"/>
          <p:nvPr/>
        </p:nvSpPr>
        <p:spPr>
          <a:xfrm>
            <a:off x="146824" y="884316"/>
            <a:ext cx="11759426" cy="156966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A: Supervised fine-tuning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Get a (pre-trained) LLM model (e.g., GPT, Llama,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Fine-tune on a domain specific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9876E-61DE-534B-A602-166E49CE1C5A}"/>
              </a:ext>
            </a:extLst>
          </p:cNvPr>
          <p:cNvSpPr txBox="1"/>
          <p:nvPr/>
        </p:nvSpPr>
        <p:spPr>
          <a:xfrm>
            <a:off x="216287" y="2957578"/>
            <a:ext cx="11759426" cy="304698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B: Learning the reward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Idea: to </a:t>
            </a:r>
            <a:r>
              <a:rPr lang="en-US" sz="2400" dirty="0">
                <a:solidFill>
                  <a:srgbClr val="FF0000"/>
                </a:solidFill>
              </a:rPr>
              <a:t>learn the human users’ preferences </a:t>
            </a:r>
            <a:r>
              <a:rPr lang="en-US" sz="2400" dirty="0"/>
              <a:t>when choosing the most appropriate answers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1DC2B-A465-5F4E-BED1-0CBA212C9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43" y="3546186"/>
            <a:ext cx="7918257" cy="171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0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F454-08E8-2F4D-9F6E-DF4E23AD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21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E9AC2-595E-B746-8F08-3718F40A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47317"/>
            <a:ext cx="10515600" cy="616182"/>
          </a:xfrm>
        </p:spPr>
        <p:txBody>
          <a:bodyPr>
            <a:normAutofit/>
          </a:bodyPr>
          <a:lstStyle/>
          <a:p>
            <a:r>
              <a:rPr lang="en-US" sz="3200" b="1" dirty="0"/>
              <a:t>Reward Model (the Human Feedback part)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9876E-61DE-534B-A602-166E49CE1C5A}"/>
              </a:ext>
            </a:extLst>
          </p:cNvPr>
          <p:cNvSpPr txBox="1"/>
          <p:nvPr/>
        </p:nvSpPr>
        <p:spPr>
          <a:xfrm>
            <a:off x="146824" y="663499"/>
            <a:ext cx="11759426" cy="600164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B: Learning the reward 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level mathematical model: for each prompt p, assume there’s an underlying function r (reward function) such that for 2 answers            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to learn this r function?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1: get </a:t>
            </a:r>
            <a:r>
              <a:rPr lang="en-US" sz="2400" dirty="0">
                <a:solidFill>
                  <a:srgbClr val="FF0000"/>
                </a:solidFill>
              </a:rPr>
              <a:t>data samples via human feedback</a:t>
            </a:r>
            <a:r>
              <a:rPr lang="en-US" sz="2400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Step 2: </a:t>
            </a:r>
            <a:r>
              <a:rPr lang="en-US" sz="2400" dirty="0">
                <a:solidFill>
                  <a:srgbClr val="FF0000"/>
                </a:solidFill>
              </a:rPr>
              <a:t>train on this dataset</a:t>
            </a:r>
            <a:r>
              <a:rPr lang="en-US" sz="2400" dirty="0"/>
              <a:t>. Typical training </a:t>
            </a:r>
            <a:r>
              <a:rPr lang="en-US" sz="2400" dirty="0" err="1"/>
              <a:t>methos</a:t>
            </a:r>
            <a:r>
              <a:rPr lang="en-US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Pre-trained LLMs (usually 10x smaller ones, e.g., </a:t>
            </a:r>
            <a:r>
              <a:rPr lang="en-US" sz="2400" dirty="0" err="1"/>
              <a:t>OpenAI</a:t>
            </a:r>
            <a:r>
              <a:rPr lang="en-US" sz="2400" dirty="0"/>
              <a:t> uses GPT-3)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Contrastive learning (Claude from Anthropic)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61DC2B-A465-5F4E-BED1-0CBA212C9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81" y="1089813"/>
            <a:ext cx="7918257" cy="17165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DC9B58-5C0B-C449-A1FE-3F276BEE4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246" y="3386934"/>
            <a:ext cx="723900" cy="20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DB7F6-ADBA-ED4B-81CA-7A4EE4C0D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538" y="3911600"/>
            <a:ext cx="5384800" cy="31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92CBC2-E313-054F-92A2-89A92532B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479" y="5118695"/>
            <a:ext cx="2871208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1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DF08B-893A-5A40-85FA-1B9D98F7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465" y="871603"/>
            <a:ext cx="7366922" cy="47773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AF454-08E8-2F4D-9F6E-DF4E23AD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BCE1-0DA1-0541-A53C-74857FCEFC88}" type="slidenum">
              <a:rPr lang="en-US" smtClean="0"/>
              <a:t>22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E9AC2-595E-B746-8F08-3718F40A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" y="47317"/>
            <a:ext cx="10515600" cy="616182"/>
          </a:xfrm>
        </p:spPr>
        <p:txBody>
          <a:bodyPr>
            <a:normAutofit/>
          </a:bodyPr>
          <a:lstStyle/>
          <a:p>
            <a:r>
              <a:rPr lang="en-US" sz="3200" b="1" dirty="0"/>
              <a:t>Fine-tuning the LLM with RL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9876E-61DE-534B-A602-166E49CE1C5A}"/>
              </a:ext>
            </a:extLst>
          </p:cNvPr>
          <p:cNvSpPr txBox="1"/>
          <p:nvPr/>
        </p:nvSpPr>
        <p:spPr>
          <a:xfrm>
            <a:off x="73412" y="871603"/>
            <a:ext cx="5027226" cy="563231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C: RL policy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Recall policy = LLM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PPO (or GRPO) to </a:t>
            </a:r>
            <a:r>
              <a:rPr lang="en-US" sz="2400" dirty="0" err="1"/>
              <a:t>optimise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Compare with base LLM to anchor the </a:t>
            </a:r>
            <a:r>
              <a:rPr lang="en-US" sz="2400" dirty="0" err="1"/>
              <a:t>optimisation</a:t>
            </a:r>
            <a:r>
              <a:rPr lang="en-US" sz="2400" dirty="0"/>
              <a:t> process (so the </a:t>
            </a:r>
            <a:r>
              <a:rPr lang="en-US" sz="2400" dirty="0" err="1"/>
              <a:t>optimised</a:t>
            </a:r>
            <a:r>
              <a:rPr lang="en-US" sz="2400" dirty="0"/>
              <a:t> one </a:t>
            </a:r>
            <a:r>
              <a:rPr lang="en-US" sz="2400" dirty="0">
                <a:solidFill>
                  <a:srgbClr val="FF0000"/>
                </a:solidFill>
              </a:rPr>
              <a:t>will not deviate too much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is done by </a:t>
            </a:r>
            <a:r>
              <a:rPr lang="en-US" sz="2400" dirty="0">
                <a:solidFill>
                  <a:srgbClr val="FF0000"/>
                </a:solidFill>
              </a:rPr>
              <a:t>incorporating a penalty component </a:t>
            </a:r>
            <a:r>
              <a:rPr lang="en-US" sz="2400" dirty="0"/>
              <a:t>into the final reward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19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42E33B-67F8-C949-8D73-C8A70A401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43" y="67631"/>
            <a:ext cx="8567736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A Brave New World (of AI)</a:t>
            </a:r>
            <a:endParaRPr lang="en-V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328BB8-3A7D-BA46-92C8-5F1899DE3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111" y="1091359"/>
            <a:ext cx="739184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100 million users after 2 months after launch - fastest-growing consumer application in history</a:t>
            </a:r>
          </a:p>
          <a:p>
            <a:pPr marL="0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Disruptive in many areas of our lives: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First book completely written by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Solving maths problems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Summarising large volume of text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Translator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Newer heroes: Mistral,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DeepSeek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, Manus,…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Close-up of a chat gpt logo&#10;&#10;Description automatically generated">
            <a:extLst>
              <a:ext uri="{FF2B5EF4-FFF2-40B4-BE49-F238E27FC236}">
                <a16:creationId xmlns:a16="http://schemas.microsoft.com/office/drawing/2014/main" id="{A71E9F2E-7A4E-F242-A164-6C4B04A15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3" y="1091359"/>
            <a:ext cx="3698984" cy="2509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538A8-7474-3E41-8D55-3481F621E994}"/>
              </a:ext>
            </a:extLst>
          </p:cNvPr>
          <p:cNvSpPr txBox="1"/>
          <p:nvPr/>
        </p:nvSpPr>
        <p:spPr>
          <a:xfrm>
            <a:off x="341048" y="4055577"/>
            <a:ext cx="3926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chemeClr val="bg1"/>
                </a:solidFill>
                <a:effectLst/>
                <a:latin typeface="knowledge-regular"/>
              </a:rPr>
              <a:t>REUTERS/Dado </a:t>
            </a:r>
            <a:r>
              <a:rPr lang="en-GB" sz="1400" b="0" i="0" dirty="0" err="1">
                <a:solidFill>
                  <a:schemeClr val="bg1"/>
                </a:solidFill>
                <a:effectLst/>
                <a:latin typeface="knowledge-regular"/>
              </a:rPr>
              <a:t>Ruvic</a:t>
            </a:r>
            <a:r>
              <a:rPr lang="en-GB" sz="1400" b="0" i="0" dirty="0">
                <a:solidFill>
                  <a:schemeClr val="bg1"/>
                </a:solidFill>
                <a:effectLst/>
                <a:latin typeface="knowledge-regular"/>
              </a:rPr>
              <a:t>/Illustration//File Photo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689FF-DC1A-8C4E-A818-AEA18AE65AE8}"/>
              </a:ext>
            </a:extLst>
          </p:cNvPr>
          <p:cNvSpPr txBox="1"/>
          <p:nvPr/>
        </p:nvSpPr>
        <p:spPr>
          <a:xfrm>
            <a:off x="175243" y="5775654"/>
            <a:ext cx="44525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medium.com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enrique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-dans/google-launches-gemini-but-again-fails-to-impress-anyone-a5a9bf7dd73d</a:t>
            </a:r>
          </a:p>
        </p:txBody>
      </p:sp>
      <p:pic>
        <p:nvPicPr>
          <p:cNvPr id="9" name="Picture 8" descr="A black background with blue and white lines&#10;&#10;Description automatically generated">
            <a:extLst>
              <a:ext uri="{FF2B5EF4-FFF2-40B4-BE49-F238E27FC236}">
                <a16:creationId xmlns:a16="http://schemas.microsoft.com/office/drawing/2014/main" id="{E3B58F65-708C-3445-8F9C-50DE6CC3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43" y="3855400"/>
            <a:ext cx="3698984" cy="1990803"/>
          </a:xfrm>
          <a:prstGeom prst="rect">
            <a:avLst/>
          </a:prstGeom>
        </p:spPr>
      </p:pic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52EE0BED-9053-2548-9507-B954E7F2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0C1773-E973-AB40-AB6B-98ACD7A4A0F4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7181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22306E-CBB9-FC44-BDDC-EFC8ABEDC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80" y="120648"/>
            <a:ext cx="8567736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The Evolution of LLMs</a:t>
            </a:r>
            <a:endParaRPr lang="en-VN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20E304-DF32-424E-B379-C2D05FDC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857" y="977898"/>
            <a:ext cx="115122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Large Language Model (LLM): large deep neural network (e.g., GPT-4 has 1.7 trillion parameters), pre-trained on very large data </a:t>
            </a:r>
          </a:p>
          <a:p>
            <a:pPr marL="0" indent="0"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V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4FCD2-0AF1-5F48-88D8-D5C51EDE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00" y="1805074"/>
            <a:ext cx="11010900" cy="378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B1DED-9741-A749-8265-B1A947AC37C8}"/>
              </a:ext>
            </a:extLst>
          </p:cNvPr>
          <p:cNvSpPr txBox="1"/>
          <p:nvPr/>
        </p:nvSpPr>
        <p:spPr>
          <a:xfrm>
            <a:off x="3047999" y="57490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Zhao </a:t>
            </a:r>
            <a:r>
              <a:rPr lang="en-GB" b="0" i="1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al. </a:t>
            </a:r>
            <a:r>
              <a:rPr lang="en-GB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(2023): https://</a:t>
            </a:r>
            <a:r>
              <a:rPr lang="en-GB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arxiv.org</a:t>
            </a:r>
            <a:r>
              <a:rPr lang="en-GB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/pdf/2303.18223.pdf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866313A7-D717-0244-BCCE-A3FCB577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0C1773-E973-AB40-AB6B-98ACD7A4A0F4}" type="slidenum">
              <a:rPr lang="en-VN" smtClean="0">
                <a:solidFill>
                  <a:schemeClr val="tx1"/>
                </a:solidFill>
              </a:rPr>
              <a:t>4</a:t>
            </a:fld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9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7C7E8F-8C58-974D-B2FF-F2FD7224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4" y="123633"/>
            <a:ext cx="8567736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SVN-Gilroy SemiBold" pitchFamily="2" charset="77"/>
              </a:rPr>
              <a:t>Application 1: LLMs in Education</a:t>
            </a:r>
            <a:endParaRPr lang="en-VN" sz="3600" dirty="0">
              <a:latin typeface="SVN-Gilroy SemiBold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57C15E-ED77-2C45-A65A-2350FD9F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413" y="1157496"/>
            <a:ext cx="6240374" cy="4829172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SVN-Gilroy" pitchFamily="2" charset="77"/>
              </a:rPr>
              <a:t>Can pass many university exams with &gt; 90% success rate</a:t>
            </a:r>
          </a:p>
          <a:p>
            <a:r>
              <a:rPr lang="en-GB" sz="2400" dirty="0">
                <a:latin typeface="SVN-Gilroy" pitchFamily="2" charset="77"/>
              </a:rPr>
              <a:t>Can write many Python/</a:t>
            </a:r>
            <a:r>
              <a:rPr lang="en-GB" sz="2400" dirty="0" err="1">
                <a:latin typeface="SVN-Gilroy" pitchFamily="2" charset="77"/>
              </a:rPr>
              <a:t>Matlab</a:t>
            </a:r>
            <a:r>
              <a:rPr lang="en-GB" sz="2400" dirty="0">
                <a:latin typeface="SVN-Gilroy" pitchFamily="2" charset="77"/>
              </a:rPr>
              <a:t> codes</a:t>
            </a:r>
          </a:p>
          <a:p>
            <a:r>
              <a:rPr lang="en-GB" sz="2400" dirty="0">
                <a:latin typeface="SVN-Gilroy" pitchFamily="2" charset="77"/>
              </a:rPr>
              <a:t>Can produce circuits diagrams</a:t>
            </a:r>
          </a:p>
          <a:p>
            <a:r>
              <a:rPr lang="en-GB" sz="2400" dirty="0">
                <a:latin typeface="SVN-Gilroy" pitchFamily="2" charset="77"/>
              </a:rPr>
              <a:t>Write philosophical essays</a:t>
            </a:r>
          </a:p>
          <a:p>
            <a:endParaRPr lang="en-GB" sz="2000" dirty="0">
              <a:latin typeface="SVN-Gilroy" pitchFamily="2" charset="77"/>
            </a:endParaRPr>
          </a:p>
          <a:p>
            <a:endParaRPr lang="en-VN" sz="2400" dirty="0">
              <a:latin typeface="SVN-Gilroy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C4503-BB4E-7342-8E74-2B035C0B8BB4}"/>
              </a:ext>
            </a:extLst>
          </p:cNvPr>
          <p:cNvSpPr txBox="1"/>
          <p:nvPr/>
        </p:nvSpPr>
        <p:spPr>
          <a:xfrm>
            <a:off x="581790" y="439219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-apple-system"/>
              </a:rPr>
              <a:t>Image source: </a:t>
            </a:r>
            <a:r>
              <a:rPr lang="en-GB" sz="1400" b="0" i="0" dirty="0" err="1">
                <a:effectLst/>
                <a:latin typeface="-apple-system"/>
              </a:rPr>
              <a:t>ChatGPT</a:t>
            </a:r>
            <a:r>
              <a:rPr lang="en-GB" sz="1400" b="0" i="0" dirty="0">
                <a:effectLst/>
                <a:latin typeface="-apple-system"/>
              </a:rPr>
              <a:t> in education | Turing College</a:t>
            </a:r>
            <a:endParaRPr lang="en-US" sz="1400" dirty="0"/>
          </a:p>
        </p:txBody>
      </p:sp>
      <p:pic>
        <p:nvPicPr>
          <p:cNvPr id="7" name="Picture 6" descr="A robot reading a book&#10;&#10;Description automatically generated">
            <a:extLst>
              <a:ext uri="{FF2B5EF4-FFF2-40B4-BE49-F238E27FC236}">
                <a16:creationId xmlns:a16="http://schemas.microsoft.com/office/drawing/2014/main" id="{83171ED1-546C-5A4F-A8E7-F4B4FCA5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4" y="1157496"/>
            <a:ext cx="4918428" cy="3058090"/>
          </a:xfrm>
          <a:prstGeom prst="rect">
            <a:avLst/>
          </a:prstGeom>
        </p:spPr>
      </p:pic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BC1F612E-7CD1-3E46-AD81-5E25613C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0C1773-E973-AB40-AB6B-98ACD7A4A0F4}" type="slidenum">
              <a:rPr lang="en-VN" smtClean="0">
                <a:solidFill>
                  <a:schemeClr val="tx1"/>
                </a:solidFill>
              </a:rPr>
              <a:t>5</a:t>
            </a:fld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42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AA8D55-5EB9-CF47-8E0B-A35CF393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02" y="136525"/>
            <a:ext cx="8567736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SVN-Gilroy SemiBold" pitchFamily="2" charset="77"/>
              </a:rPr>
              <a:t>Application 2: LLMs as Optimiser</a:t>
            </a:r>
            <a:endParaRPr lang="en-VN" sz="3600" dirty="0">
              <a:latin typeface="SVN-Gilroy SemiBold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9D7F5D-AD6D-324D-A0DA-48D5B1B96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715" y="1357314"/>
            <a:ext cx="46214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SVN-Gilroy" pitchFamily="2" charset="77"/>
              </a:rPr>
              <a:t>Prompt based search mechanism</a:t>
            </a:r>
          </a:p>
          <a:p>
            <a:pPr marL="0" indent="0">
              <a:buNone/>
            </a:pPr>
            <a:r>
              <a:rPr lang="en-GB" sz="2400" dirty="0">
                <a:latin typeface="SVN-Gilroy" pitchFamily="2" charset="77"/>
              </a:rPr>
              <a:t>Optimisation step:</a:t>
            </a:r>
          </a:p>
          <a:p>
            <a:r>
              <a:rPr lang="en-GB" sz="2400" dirty="0">
                <a:latin typeface="SVN-Gilroy" pitchFamily="2" charset="77"/>
              </a:rPr>
              <a:t>LLM generates new solutions from the prompt that contains previously generated solutions with their values</a:t>
            </a:r>
          </a:p>
          <a:p>
            <a:r>
              <a:rPr lang="en-GB" sz="2400" dirty="0">
                <a:latin typeface="SVN-Gilroy" pitchFamily="2" charset="77"/>
              </a:rPr>
              <a:t>new solutions are evaluated and added to the prompt for the next optimization step.</a:t>
            </a:r>
            <a:endParaRPr lang="en-VN" sz="2400" dirty="0">
              <a:latin typeface="SVN-Gilroy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2E7FF-B1CD-564D-B34F-2AF59A5A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6" y="1035048"/>
            <a:ext cx="6910629" cy="5321302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5D4992-4A26-CA4D-BAF0-F86D432A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0C1773-E973-AB40-AB6B-98ACD7A4A0F4}" type="slidenum">
              <a:rPr lang="en-VN" smtClean="0">
                <a:solidFill>
                  <a:schemeClr val="tx1"/>
                </a:solidFill>
              </a:rPr>
              <a:t>6</a:t>
            </a:fld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3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8EDA77-6458-A940-967D-6302C8F8B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45" y="157164"/>
            <a:ext cx="8567736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SVN-Gilroy SemiBold" pitchFamily="2" charset="77"/>
              </a:rPr>
              <a:t>Application 3: LLMs as Virtual Assistant</a:t>
            </a:r>
            <a:endParaRPr lang="en-VN" sz="3600" dirty="0">
              <a:latin typeface="SVN-Gilroy SemiBold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F9A6D6-AFD3-6243-8ABE-D573D11DC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28764"/>
            <a:ext cx="57549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SVN-Gilroy" pitchFamily="2" charset="77"/>
              </a:rPr>
              <a:t>High level personalisation via prompt queries:</a:t>
            </a:r>
          </a:p>
          <a:p>
            <a:r>
              <a:rPr lang="en-GB" sz="2400" dirty="0">
                <a:latin typeface="SVN-Gilroy" pitchFamily="2" charset="77"/>
              </a:rPr>
              <a:t>Personal health assistant</a:t>
            </a:r>
          </a:p>
          <a:p>
            <a:r>
              <a:rPr lang="en-GB" sz="2400" dirty="0">
                <a:latin typeface="SVN-Gilroy" pitchFamily="2" charset="77"/>
              </a:rPr>
              <a:t>Customer support chatbot</a:t>
            </a:r>
          </a:p>
          <a:p>
            <a:r>
              <a:rPr lang="en-GB" sz="2400" dirty="0">
                <a:latin typeface="SVN-Gilroy" pitchFamily="2" charset="77"/>
              </a:rPr>
              <a:t>HR assistant</a:t>
            </a:r>
            <a:endParaRPr lang="en-GB" sz="2000" dirty="0">
              <a:latin typeface="SVN-Gilroy" pitchFamily="2" charset="77"/>
            </a:endParaRPr>
          </a:p>
          <a:p>
            <a:endParaRPr lang="en-VN" sz="2400" dirty="0">
              <a:latin typeface="SVN-Gilroy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68A0A-7552-7348-934C-E5DBE282E796}"/>
              </a:ext>
            </a:extLst>
          </p:cNvPr>
          <p:cNvSpPr txBox="1"/>
          <p:nvPr/>
        </p:nvSpPr>
        <p:spPr>
          <a:xfrm>
            <a:off x="79022" y="45337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www.searchunify.com</a:t>
            </a:r>
            <a:r>
              <a:rPr lang="en-US" sz="1400" dirty="0"/>
              <a:t>/blog/introducing-searchunify-virtual-assistant-suva-an-llm-powered-chatbot-for-proactive-support/</a:t>
            </a:r>
          </a:p>
        </p:txBody>
      </p:sp>
      <p:pic>
        <p:nvPicPr>
          <p:cNvPr id="7" name="Picture 6" descr="A cartoon character wearing a cape&#10;&#10;Description automatically generated">
            <a:extLst>
              <a:ext uri="{FF2B5EF4-FFF2-40B4-BE49-F238E27FC236}">
                <a16:creationId xmlns:a16="http://schemas.microsoft.com/office/drawing/2014/main" id="{C471B25A-6233-C34E-8A38-AED4AEB41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5" y="1528764"/>
            <a:ext cx="5667022" cy="2833511"/>
          </a:xfrm>
          <a:prstGeom prst="rect">
            <a:avLst/>
          </a:prstGeom>
        </p:spPr>
      </p:pic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A2EEC7BB-AA61-1246-8E50-F1C240114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0C1773-E973-AB40-AB6B-98ACD7A4A0F4}" type="slidenum">
              <a:rPr lang="en-VN" smtClean="0">
                <a:solidFill>
                  <a:schemeClr val="tx1"/>
                </a:solidFill>
              </a:rPr>
              <a:t>7</a:t>
            </a:fld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43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4DF3F4-783D-AE46-8BAB-D6A895D2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4" y="120648"/>
            <a:ext cx="8567736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SVN-Gilroy SemiBold" pitchFamily="2" charset="77"/>
              </a:rPr>
              <a:t>LLMs as Agents</a:t>
            </a:r>
            <a:endParaRPr lang="en-VN" sz="3600" dirty="0">
              <a:latin typeface="SVN-Gilroy SemiBold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DF899D-DCEB-A04B-872E-7EE0A660E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753" y="977898"/>
            <a:ext cx="1160259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SVN-Gilroy" pitchFamily="2" charset="77"/>
              </a:rPr>
              <a:t>From prompt engineering….                                                    to autonomous LLM agents</a:t>
            </a:r>
            <a:endParaRPr lang="en-GB" sz="2000" dirty="0">
              <a:latin typeface="SVN-Gilroy" pitchFamily="2" charset="77"/>
            </a:endParaRPr>
          </a:p>
          <a:p>
            <a:pPr marL="0" indent="0">
              <a:buNone/>
            </a:pPr>
            <a:endParaRPr lang="en-GB" sz="2400" dirty="0">
              <a:latin typeface="SVN-Gilroy" pitchFamily="2" charset="77"/>
            </a:endParaRPr>
          </a:p>
          <a:p>
            <a:pPr marL="0" indent="0">
              <a:buNone/>
            </a:pPr>
            <a:endParaRPr lang="en-GB" sz="2400" dirty="0">
              <a:latin typeface="SVN-Gilroy" pitchFamily="2" charset="77"/>
            </a:endParaRPr>
          </a:p>
          <a:p>
            <a:pPr marL="0" indent="0">
              <a:buNone/>
            </a:pPr>
            <a:endParaRPr lang="en-GB" sz="2400" dirty="0">
              <a:latin typeface="SVN-Gilroy" pitchFamily="2" charset="77"/>
            </a:endParaRPr>
          </a:p>
          <a:p>
            <a:pPr marL="0" indent="0">
              <a:buNone/>
            </a:pPr>
            <a:endParaRPr lang="en-GB" sz="2400" dirty="0">
              <a:latin typeface="SVN-Gilroy" pitchFamily="2" charset="77"/>
            </a:endParaRPr>
          </a:p>
          <a:p>
            <a:pPr marL="0" indent="0">
              <a:buNone/>
            </a:pPr>
            <a:endParaRPr lang="en-GB" sz="2400" dirty="0">
              <a:latin typeface="SVN-Gilroy" pitchFamily="2" charset="77"/>
            </a:endParaRPr>
          </a:p>
          <a:p>
            <a:pPr marL="0" indent="0">
              <a:buNone/>
            </a:pPr>
            <a:endParaRPr lang="en-GB" sz="2400" dirty="0">
              <a:latin typeface="SVN-Gilroy" pitchFamily="2" charset="77"/>
            </a:endParaRPr>
          </a:p>
          <a:p>
            <a:endParaRPr lang="en-VN" sz="2400" dirty="0">
              <a:latin typeface="SVN-Gilroy" pitchFamily="2" charset="77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A11A210-C6F3-0140-A440-07C0611E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C1773-E973-AB40-AB6B-98ACD7A4A0F4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Person using laptop with AI hologram depictions around the person">
            <a:extLst>
              <a:ext uri="{FF2B5EF4-FFF2-40B4-BE49-F238E27FC236}">
                <a16:creationId xmlns:a16="http://schemas.microsoft.com/office/drawing/2014/main" id="{9D48F83D-EBB4-0D45-B803-37A4AEB85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70" y="1519194"/>
            <a:ext cx="2944020" cy="165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C22AE9-1D95-624F-88B0-D8CA3ACBDD31}"/>
              </a:ext>
            </a:extLst>
          </p:cNvPr>
          <p:cNvSpPr txBox="1"/>
          <p:nvPr/>
        </p:nvSpPr>
        <p:spPr>
          <a:xfrm>
            <a:off x="508553" y="3237600"/>
            <a:ext cx="2393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effectLst/>
                <a:latin typeface="suisseintl"/>
              </a:rPr>
              <a:t>metamorworks</a:t>
            </a:r>
            <a:r>
              <a:rPr lang="en-GB" sz="1400" b="0" i="0" dirty="0">
                <a:effectLst/>
                <a:latin typeface="suisseintl"/>
              </a:rPr>
              <a:t>/Getty Images</a:t>
            </a:r>
            <a:endParaRPr lang="en-US" sz="14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295A391-E07B-174E-990B-6EB94C78BEE3}"/>
              </a:ext>
            </a:extLst>
          </p:cNvPr>
          <p:cNvSpPr/>
          <p:nvPr/>
        </p:nvSpPr>
        <p:spPr>
          <a:xfrm rot="5400000">
            <a:off x="1397569" y="3871459"/>
            <a:ext cx="615211" cy="30529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4" descr="chatgpt">
            <a:extLst>
              <a:ext uri="{FF2B5EF4-FFF2-40B4-BE49-F238E27FC236}">
                <a16:creationId xmlns:a16="http://schemas.microsoft.com/office/drawing/2014/main" id="{41811244-2DE7-434B-9B03-369F58C9F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51" y="4483545"/>
            <a:ext cx="2724257" cy="181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E1233A-9C65-6042-BA49-106B4138F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351" y="1524569"/>
            <a:ext cx="4324406" cy="45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6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A9E69C-476E-4345-AD16-F35E3E627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83" y="131926"/>
            <a:ext cx="8567736" cy="857250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SVN-Gilroy SemiBold" pitchFamily="2" charset="77"/>
              </a:rPr>
              <a:t>Agent Model</a:t>
            </a:r>
            <a:endParaRPr lang="en-VN" sz="3600" dirty="0">
              <a:latin typeface="SVN-Gilroy SemiBold" pitchFamily="2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6D66A-847E-194D-803C-6A66B9FD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C1773-E973-AB40-AB6B-98ACD7A4A0F4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homer_brain.jpg">
            <a:extLst>
              <a:ext uri="{FF2B5EF4-FFF2-40B4-BE49-F238E27FC236}">
                <a16:creationId xmlns:a16="http://schemas.microsoft.com/office/drawing/2014/main" id="{1EC354EC-D1D2-534F-A3A3-B024259F9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330" y="1152484"/>
            <a:ext cx="2500098" cy="187507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3EE1B7-0C52-5D4C-A952-6CA62C356E9A}"/>
              </a:ext>
            </a:extLst>
          </p:cNvPr>
          <p:cNvGrpSpPr/>
          <p:nvPr/>
        </p:nvGrpSpPr>
        <p:grpSpPr>
          <a:xfrm>
            <a:off x="7840540" y="673443"/>
            <a:ext cx="1997498" cy="940795"/>
            <a:chOff x="5690988" y="945456"/>
            <a:chExt cx="2663330" cy="12543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643EF25-1BF2-2D44-BB0B-FE196B59E175}"/>
                </a:ext>
              </a:extLst>
            </p:cNvPr>
            <p:cNvGrpSpPr/>
            <p:nvPr/>
          </p:nvGrpSpPr>
          <p:grpSpPr>
            <a:xfrm>
              <a:off x="6553266" y="945456"/>
              <a:ext cx="1801052" cy="1254393"/>
              <a:chOff x="6537588" y="945456"/>
              <a:chExt cx="1801052" cy="1254393"/>
            </a:xfrm>
          </p:grpSpPr>
          <p:pic>
            <p:nvPicPr>
              <p:cNvPr id="10" name="Picture 9" descr="gears.png">
                <a:extLst>
                  <a:ext uri="{FF2B5EF4-FFF2-40B4-BE49-F238E27FC236}">
                    <a16:creationId xmlns:a16="http://schemas.microsoft.com/office/drawing/2014/main" id="{B6AD65E8-B804-0648-B962-8DA6BC633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652" y="1008176"/>
                <a:ext cx="1160758" cy="1095055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C13D31F-5E6D-314F-AAEE-43AB19D4C45F}"/>
                  </a:ext>
                </a:extLst>
              </p:cNvPr>
              <p:cNvSpPr/>
              <p:nvPr/>
            </p:nvSpPr>
            <p:spPr>
              <a:xfrm>
                <a:off x="6537588" y="945456"/>
                <a:ext cx="1801052" cy="1254393"/>
              </a:xfrm>
              <a:prstGeom prst="ellipse">
                <a:avLst/>
              </a:prstGeom>
              <a:noFill/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E75BA96-B4C6-714A-83CB-4FB023B5AACD}"/>
                </a:ext>
              </a:extLst>
            </p:cNvPr>
            <p:cNvSpPr/>
            <p:nvPr/>
          </p:nvSpPr>
          <p:spPr>
            <a:xfrm rot="19988395">
              <a:off x="5690988" y="1784475"/>
              <a:ext cx="909304" cy="26655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B5E31F-0224-C44C-9F42-48ACD6BBE306}"/>
              </a:ext>
            </a:extLst>
          </p:cNvPr>
          <p:cNvGrpSpPr/>
          <p:nvPr/>
        </p:nvGrpSpPr>
        <p:grpSpPr>
          <a:xfrm>
            <a:off x="2185115" y="1260394"/>
            <a:ext cx="2390775" cy="1914525"/>
            <a:chOff x="422593" y="2069747"/>
            <a:chExt cx="3187700" cy="2552700"/>
          </a:xfrm>
        </p:grpSpPr>
        <p:pic>
          <p:nvPicPr>
            <p:cNvPr id="13" name="Picture 12" descr="cloud.png">
              <a:extLst>
                <a:ext uri="{FF2B5EF4-FFF2-40B4-BE49-F238E27FC236}">
                  <a16:creationId xmlns:a16="http://schemas.microsoft.com/office/drawing/2014/main" id="{90CB3802-84BC-8947-87E5-F82F0996E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93" y="2069747"/>
              <a:ext cx="3187700" cy="2552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2AB765-FBD8-F347-9D82-49880949CD86}"/>
                </a:ext>
              </a:extLst>
            </p:cNvPr>
            <p:cNvSpPr txBox="1"/>
            <p:nvPr/>
          </p:nvSpPr>
          <p:spPr>
            <a:xfrm>
              <a:off x="1197964" y="3004434"/>
              <a:ext cx="17133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dirty="0">
                  <a:latin typeface="Calibri" panose="020F0502020204030204"/>
                </a:rPr>
                <a:t>Environment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4F7143-84E7-1443-940B-6066A63E00AB}"/>
              </a:ext>
            </a:extLst>
          </p:cNvPr>
          <p:cNvGrpSpPr/>
          <p:nvPr/>
        </p:nvGrpSpPr>
        <p:grpSpPr>
          <a:xfrm>
            <a:off x="4713018" y="1327549"/>
            <a:ext cx="1481540" cy="429517"/>
            <a:chOff x="3057147" y="2304947"/>
            <a:chExt cx="1975386" cy="572688"/>
          </a:xfrm>
        </p:grpSpPr>
        <p:sp>
          <p:nvSpPr>
            <p:cNvPr id="16" name="Curved Down Arrow 15">
              <a:extLst>
                <a:ext uri="{FF2B5EF4-FFF2-40B4-BE49-F238E27FC236}">
                  <a16:creationId xmlns:a16="http://schemas.microsoft.com/office/drawing/2014/main" id="{3504FFBA-5C80-F04E-ABB5-2C2EAAEC04A8}"/>
                </a:ext>
              </a:extLst>
            </p:cNvPr>
            <p:cNvSpPr/>
            <p:nvPr/>
          </p:nvSpPr>
          <p:spPr>
            <a:xfrm>
              <a:off x="3057147" y="2304947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7121FC-8894-124A-9C4C-BF562C7504FB}"/>
                </a:ext>
              </a:extLst>
            </p:cNvPr>
            <p:cNvSpPr txBox="1"/>
            <p:nvPr/>
          </p:nvSpPr>
          <p:spPr>
            <a:xfrm>
              <a:off x="3296258" y="2415970"/>
              <a:ext cx="1483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dirty="0">
                  <a:latin typeface="Calibri" panose="020F0502020204030204"/>
                </a:rPr>
                <a:t>Perception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D05863-D9AC-AA4F-8AC8-6E7E84FE52C9}"/>
              </a:ext>
            </a:extLst>
          </p:cNvPr>
          <p:cNvGrpSpPr/>
          <p:nvPr/>
        </p:nvGrpSpPr>
        <p:grpSpPr>
          <a:xfrm>
            <a:off x="4674457" y="2530490"/>
            <a:ext cx="1481540" cy="394062"/>
            <a:chOff x="3084123" y="4097031"/>
            <a:chExt cx="1975386" cy="525416"/>
          </a:xfrm>
        </p:grpSpPr>
        <p:sp>
          <p:nvSpPr>
            <p:cNvPr id="19" name="Curved Down Arrow 18">
              <a:extLst>
                <a:ext uri="{FF2B5EF4-FFF2-40B4-BE49-F238E27FC236}">
                  <a16:creationId xmlns:a16="http://schemas.microsoft.com/office/drawing/2014/main" id="{343F7E5A-F3EB-1842-A0A0-3537F5C9F625}"/>
                </a:ext>
              </a:extLst>
            </p:cNvPr>
            <p:cNvSpPr/>
            <p:nvPr/>
          </p:nvSpPr>
          <p:spPr>
            <a:xfrm rot="10800000">
              <a:off x="3084123" y="4136369"/>
              <a:ext cx="1975386" cy="486078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AE9174-1323-9949-8B0C-944440E8891B}"/>
                </a:ext>
              </a:extLst>
            </p:cNvPr>
            <p:cNvSpPr txBox="1"/>
            <p:nvPr/>
          </p:nvSpPr>
          <p:spPr>
            <a:xfrm>
              <a:off x="3629083" y="4097031"/>
              <a:ext cx="9836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0" dirty="0">
                  <a:latin typeface="Calibri" panose="020F0502020204030204"/>
                </a:rPr>
                <a:t>Action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1B9AB6-8B12-484D-97B9-E998A7EAA24D}"/>
              </a:ext>
            </a:extLst>
          </p:cNvPr>
          <p:cNvGrpSpPr/>
          <p:nvPr/>
        </p:nvGrpSpPr>
        <p:grpSpPr>
          <a:xfrm>
            <a:off x="2350453" y="4472735"/>
            <a:ext cx="1350789" cy="940795"/>
            <a:chOff x="6537588" y="945456"/>
            <a:chExt cx="1801052" cy="1254393"/>
          </a:xfrm>
        </p:grpSpPr>
        <p:pic>
          <p:nvPicPr>
            <p:cNvPr id="22" name="Picture 21" descr="gears.png">
              <a:extLst>
                <a:ext uri="{FF2B5EF4-FFF2-40B4-BE49-F238E27FC236}">
                  <a16:creationId xmlns:a16="http://schemas.microsoft.com/office/drawing/2014/main" id="{1B616745-21AD-AD4C-90CB-D37CC472F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3652" y="1008176"/>
              <a:ext cx="1160758" cy="1095055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44ED958-0BD1-674F-B47C-4F34630720B5}"/>
                </a:ext>
              </a:extLst>
            </p:cNvPr>
            <p:cNvSpPr/>
            <p:nvPr/>
          </p:nvSpPr>
          <p:spPr>
            <a:xfrm>
              <a:off x="6537588" y="945456"/>
              <a:ext cx="1801052" cy="1254393"/>
            </a:xfrm>
            <a:prstGeom prst="ellipse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CE1B17-04F2-3244-B515-1DD6D87F1587}"/>
              </a:ext>
            </a:extLst>
          </p:cNvPr>
          <p:cNvGrpSpPr/>
          <p:nvPr/>
        </p:nvGrpSpPr>
        <p:grpSpPr>
          <a:xfrm>
            <a:off x="5137566" y="4008197"/>
            <a:ext cx="1366625" cy="600164"/>
            <a:chOff x="3070404" y="3915265"/>
            <a:chExt cx="1822167" cy="12780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3678D5-5EDA-CB48-BADB-75030B9A40CD}"/>
                </a:ext>
              </a:extLst>
            </p:cNvPr>
            <p:cNvSpPr txBox="1"/>
            <p:nvPr/>
          </p:nvSpPr>
          <p:spPr>
            <a:xfrm>
              <a:off x="3070453" y="3915265"/>
              <a:ext cx="1822118" cy="1278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50" dirty="0">
                  <a:latin typeface="Calibri" panose="020F0502020204030204"/>
                </a:rPr>
                <a:t>information processing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8A80597-DC25-0F42-9AE1-4D7233F1EADA}"/>
                </a:ext>
              </a:extLst>
            </p:cNvPr>
            <p:cNvSpPr/>
            <p:nvPr/>
          </p:nvSpPr>
          <p:spPr>
            <a:xfrm>
              <a:off x="3070404" y="3929799"/>
              <a:ext cx="1822167" cy="1228891"/>
            </a:xfrm>
            <a:prstGeom prst="roundRect">
              <a:avLst/>
            </a:prstGeom>
            <a:noFill/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2260B7E-CD99-3449-8C22-CF05DCA2ABEC}"/>
              </a:ext>
            </a:extLst>
          </p:cNvPr>
          <p:cNvGrpSpPr/>
          <p:nvPr/>
        </p:nvGrpSpPr>
        <p:grpSpPr>
          <a:xfrm>
            <a:off x="8583228" y="4375743"/>
            <a:ext cx="1350789" cy="854080"/>
            <a:chOff x="3023370" y="3929799"/>
            <a:chExt cx="1343437" cy="1138773"/>
          </a:xfrm>
          <a:noFill/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E79E75-2A11-B944-BA72-3CA508A64650}"/>
                </a:ext>
              </a:extLst>
            </p:cNvPr>
            <p:cNvSpPr txBox="1"/>
            <p:nvPr/>
          </p:nvSpPr>
          <p:spPr>
            <a:xfrm>
              <a:off x="3106227" y="3929799"/>
              <a:ext cx="1165980" cy="1138773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50" dirty="0">
                  <a:latin typeface="Calibri" panose="020F0502020204030204"/>
                </a:rPr>
                <a:t>Update belief model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4860974-1492-4346-ABD1-C16FAD94D373}"/>
                </a:ext>
              </a:extLst>
            </p:cNvPr>
            <p:cNvSpPr/>
            <p:nvPr/>
          </p:nvSpPr>
          <p:spPr>
            <a:xfrm>
              <a:off x="3023370" y="3929799"/>
              <a:ext cx="1343437" cy="1107996"/>
            </a:xfrm>
            <a:prstGeom prst="roundRect">
              <a:avLst/>
            </a:prstGeom>
            <a:grp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66A919-E216-AF4C-B65A-5D704283F3FD}"/>
              </a:ext>
            </a:extLst>
          </p:cNvPr>
          <p:cNvGrpSpPr/>
          <p:nvPr/>
        </p:nvGrpSpPr>
        <p:grpSpPr>
          <a:xfrm>
            <a:off x="6809257" y="4267799"/>
            <a:ext cx="1306686" cy="1107996"/>
            <a:chOff x="2624559" y="3929799"/>
            <a:chExt cx="1742248" cy="147732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CD206B3-16B4-9F41-BD31-98AFBA7BA6B2}"/>
                </a:ext>
              </a:extLst>
            </p:cNvPr>
            <p:cNvSpPr txBox="1"/>
            <p:nvPr/>
          </p:nvSpPr>
          <p:spPr>
            <a:xfrm>
              <a:off x="2686543" y="3929799"/>
              <a:ext cx="1549893" cy="147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50" dirty="0">
                  <a:latin typeface="Calibri" panose="020F0502020204030204"/>
                </a:rPr>
                <a:t>Update decision making policy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FCCA73C3-3683-FC49-AB5D-25E5A7F324AC}"/>
                </a:ext>
              </a:extLst>
            </p:cNvPr>
            <p:cNvSpPr/>
            <p:nvPr/>
          </p:nvSpPr>
          <p:spPr>
            <a:xfrm>
              <a:off x="2624559" y="3929799"/>
              <a:ext cx="1742248" cy="1446550"/>
            </a:xfrm>
            <a:prstGeom prst="round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61816E-1E54-CF4D-8604-6735096BC23B}"/>
              </a:ext>
            </a:extLst>
          </p:cNvPr>
          <p:cNvGrpSpPr/>
          <p:nvPr/>
        </p:nvGrpSpPr>
        <p:grpSpPr>
          <a:xfrm>
            <a:off x="5128316" y="5203210"/>
            <a:ext cx="1348500" cy="748309"/>
            <a:chOff x="2940418" y="3949437"/>
            <a:chExt cx="1343437" cy="14465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AA87BB-4718-7B4B-A79D-F7113BFE2E21}"/>
                </a:ext>
              </a:extLst>
            </p:cNvPr>
            <p:cNvSpPr txBox="1"/>
            <p:nvPr/>
          </p:nvSpPr>
          <p:spPr>
            <a:xfrm>
              <a:off x="3032067" y="4089449"/>
              <a:ext cx="1165980" cy="1160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50" dirty="0">
                  <a:latin typeface="Calibri" panose="020F0502020204030204"/>
                </a:rPr>
                <a:t>Action selection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8A80A45-F222-BD42-A40A-D9D364241F2B}"/>
                </a:ext>
              </a:extLst>
            </p:cNvPr>
            <p:cNvSpPr/>
            <p:nvPr/>
          </p:nvSpPr>
          <p:spPr>
            <a:xfrm>
              <a:off x="2940418" y="3949437"/>
              <a:ext cx="1343437" cy="1446550"/>
            </a:xfrm>
            <a:prstGeom prst="roundRect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" panose="020F0502020204030204"/>
              </a:endParaRPr>
            </a:p>
          </p:txBody>
        </p:sp>
      </p:grpSp>
      <p:sp>
        <p:nvSpPr>
          <p:cNvPr id="36" name="Curved Down Arrow 35">
            <a:extLst>
              <a:ext uri="{FF2B5EF4-FFF2-40B4-BE49-F238E27FC236}">
                <a16:creationId xmlns:a16="http://schemas.microsoft.com/office/drawing/2014/main" id="{5E520FA4-DD5A-C144-B037-34D6D834A4AA}"/>
              </a:ext>
            </a:extLst>
          </p:cNvPr>
          <p:cNvSpPr/>
          <p:nvPr/>
        </p:nvSpPr>
        <p:spPr>
          <a:xfrm>
            <a:off x="6308354" y="3480417"/>
            <a:ext cx="2590574" cy="466456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37" name="Curved Down Arrow 36">
            <a:extLst>
              <a:ext uri="{FF2B5EF4-FFF2-40B4-BE49-F238E27FC236}">
                <a16:creationId xmlns:a16="http://schemas.microsoft.com/office/drawing/2014/main" id="{FED28287-6860-BE44-9B13-7828704A9043}"/>
              </a:ext>
            </a:extLst>
          </p:cNvPr>
          <p:cNvSpPr/>
          <p:nvPr/>
        </p:nvSpPr>
        <p:spPr>
          <a:xfrm rot="10800000">
            <a:off x="6560081" y="5729113"/>
            <a:ext cx="2591404" cy="48622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B2589D03-FD8B-644E-A614-2F38EEE4D5E2}"/>
              </a:ext>
            </a:extLst>
          </p:cNvPr>
          <p:cNvSpPr/>
          <p:nvPr/>
        </p:nvSpPr>
        <p:spPr>
          <a:xfrm rot="1848864">
            <a:off x="6527707" y="4172293"/>
            <a:ext cx="337734" cy="1859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6FF7D786-21E2-4D44-B503-9A2B6DFE299F}"/>
              </a:ext>
            </a:extLst>
          </p:cNvPr>
          <p:cNvSpPr/>
          <p:nvPr/>
        </p:nvSpPr>
        <p:spPr>
          <a:xfrm rot="9250351">
            <a:off x="6457430" y="5238227"/>
            <a:ext cx="337734" cy="1859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3F8ABBB7-4180-0244-B925-94A276DCA889}"/>
              </a:ext>
            </a:extLst>
          </p:cNvPr>
          <p:cNvSpPr/>
          <p:nvPr/>
        </p:nvSpPr>
        <p:spPr>
          <a:xfrm rot="5400000">
            <a:off x="5618822" y="4862830"/>
            <a:ext cx="337734" cy="1859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145EFE5D-29CE-F94E-98CA-F5EA83F65097}"/>
              </a:ext>
            </a:extLst>
          </p:cNvPr>
          <p:cNvSpPr/>
          <p:nvPr/>
        </p:nvSpPr>
        <p:spPr>
          <a:xfrm>
            <a:off x="4432442" y="4248527"/>
            <a:ext cx="612391" cy="1859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181D5A8-7CA5-A94E-A969-1B486DCA7224}"/>
              </a:ext>
            </a:extLst>
          </p:cNvPr>
          <p:cNvSpPr/>
          <p:nvPr/>
        </p:nvSpPr>
        <p:spPr>
          <a:xfrm rot="10800000">
            <a:off x="4429983" y="5499029"/>
            <a:ext cx="612391" cy="1859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A45E82-2385-0F4F-B22B-85B8C1C8C01E}"/>
              </a:ext>
            </a:extLst>
          </p:cNvPr>
          <p:cNvSpPr txBox="1"/>
          <p:nvPr/>
        </p:nvSpPr>
        <p:spPr>
          <a:xfrm>
            <a:off x="3933877" y="3944463"/>
            <a:ext cx="111254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>
                <a:latin typeface="Calibri" panose="020F0502020204030204"/>
              </a:rPr>
              <a:t>Perception</a:t>
            </a:r>
          </a:p>
        </p:txBody>
      </p:sp>
      <p:sp>
        <p:nvSpPr>
          <p:cNvPr id="44" name="Equal 49">
            <a:extLst>
              <a:ext uri="{FF2B5EF4-FFF2-40B4-BE49-F238E27FC236}">
                <a16:creationId xmlns:a16="http://schemas.microsoft.com/office/drawing/2014/main" id="{7EE66197-1996-924A-A490-D447176E2136}"/>
              </a:ext>
            </a:extLst>
          </p:cNvPr>
          <p:cNvSpPr/>
          <p:nvPr/>
        </p:nvSpPr>
        <p:spPr>
          <a:xfrm>
            <a:off x="3837138" y="4772049"/>
            <a:ext cx="460859" cy="307817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45" name="Left-Right Arrow 1">
            <a:extLst>
              <a:ext uri="{FF2B5EF4-FFF2-40B4-BE49-F238E27FC236}">
                <a16:creationId xmlns:a16="http://schemas.microsoft.com/office/drawing/2014/main" id="{669AE11C-E71E-8942-AD79-A8DB7E9DE08B}"/>
              </a:ext>
            </a:extLst>
          </p:cNvPr>
          <p:cNvSpPr/>
          <p:nvPr/>
        </p:nvSpPr>
        <p:spPr>
          <a:xfrm>
            <a:off x="8042047" y="4767926"/>
            <a:ext cx="390848" cy="1401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1F5F4C-77A1-964C-A9D7-9BF5B57DD7CC}"/>
              </a:ext>
            </a:extLst>
          </p:cNvPr>
          <p:cNvSpPr txBox="1"/>
          <p:nvPr/>
        </p:nvSpPr>
        <p:spPr>
          <a:xfrm>
            <a:off x="4011863" y="5651951"/>
            <a:ext cx="73770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>
                <a:latin typeface="Calibri" panose="020F0502020204030204"/>
              </a:rPr>
              <a:t>Action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3F0E888-184F-2547-9530-A0B48018ED3F}"/>
              </a:ext>
            </a:extLst>
          </p:cNvPr>
          <p:cNvSpPr/>
          <p:nvPr/>
        </p:nvSpPr>
        <p:spPr>
          <a:xfrm>
            <a:off x="5220310" y="3480417"/>
            <a:ext cx="4427056" cy="28396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F1B3E2-EACD-6A4C-8BA2-1C317F378385}"/>
              </a:ext>
            </a:extLst>
          </p:cNvPr>
          <p:cNvSpPr txBox="1"/>
          <p:nvPr/>
        </p:nvSpPr>
        <p:spPr>
          <a:xfrm>
            <a:off x="8939170" y="3491891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32673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3011</TotalTime>
  <Words>745</Words>
  <Application>Microsoft Macintosh PowerPoint</Application>
  <PresentationFormat>Widescreen</PresentationFormat>
  <Paragraphs>161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knowledge-regular</vt:lpstr>
      <vt:lpstr>suisseintl</vt:lpstr>
      <vt:lpstr>SVN-Gilroy</vt:lpstr>
      <vt:lpstr>SVN-Gilroy SemiBold</vt:lpstr>
      <vt:lpstr>Office Theme</vt:lpstr>
      <vt:lpstr>PowerPoint Presentation</vt:lpstr>
      <vt:lpstr>RLHF + LLM Agents</vt:lpstr>
      <vt:lpstr>A Brave New World (of AI)</vt:lpstr>
      <vt:lpstr>The Evolution of LLMs</vt:lpstr>
      <vt:lpstr>Application 1: LLMs in Education</vt:lpstr>
      <vt:lpstr>Application 2: LLMs as Optimiser</vt:lpstr>
      <vt:lpstr>Application 3: LLMs as Virtual Assistant</vt:lpstr>
      <vt:lpstr>LLMs as Agents</vt:lpstr>
      <vt:lpstr>Agent Model</vt:lpstr>
      <vt:lpstr>LLM Agent Model</vt:lpstr>
      <vt:lpstr>LLM Agent Benchmark Frameworks</vt:lpstr>
      <vt:lpstr>LLM Agent Benchmark Frameworks (cont’d)</vt:lpstr>
      <vt:lpstr>PowerPoint Presentation</vt:lpstr>
      <vt:lpstr>LLM Agents in the Wild 1</vt:lpstr>
      <vt:lpstr>LLM Agents in the Wild 2</vt:lpstr>
      <vt:lpstr>Need for Aligning AI Agent Behaviour to Human Values</vt:lpstr>
      <vt:lpstr>The Alignment Problem</vt:lpstr>
      <vt:lpstr>Enter the RLHF</vt:lpstr>
      <vt:lpstr>Enter the RLHF</vt:lpstr>
      <vt:lpstr>Steps in RLHF</vt:lpstr>
      <vt:lpstr>Reward Model (the Human Feedback part)</vt:lpstr>
      <vt:lpstr>Fine-tuning the LLM with RL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Tran-Thanh, Long</dc:creator>
  <cp:lastModifiedBy>Tran-Thanh, Long</cp:lastModifiedBy>
  <cp:revision>288</cp:revision>
  <dcterms:created xsi:type="dcterms:W3CDTF">2024-05-27T19:45:43Z</dcterms:created>
  <dcterms:modified xsi:type="dcterms:W3CDTF">2025-04-15T06:57:35Z</dcterms:modified>
</cp:coreProperties>
</file>